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Inter"/>
      <p:regular r:id="rId25"/>
      <p:bold r:id="rId26"/>
      <p:italic r:id="rId27"/>
      <p:boldItalic r:id="rId28"/>
    </p:embeddedFont>
    <p:embeddedFont>
      <p:font typeface="Inter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D436CC-E18F-429A-BE1F-BD0AEE04497D}">
  <a:tblStyle styleId="{B2D436CC-E18F-429A-BE1F-BD0AEE04497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Medium-italic.fntdata"/><Relationship Id="rId30" Type="http://schemas.openxmlformats.org/officeDocument/2006/relationships/font" Target="fonts/Inter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Inter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a328c726c_2_2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7a328c726c_2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a328c726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a328c726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a328c726c_2_1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a328c726c_2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a328c726c_2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a328c726c_2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a328c726c_2_2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a328c726c_2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a328c726c_2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a328c726c_2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a328c726c_2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a328c726c_2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7a328c726c_2_2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7a328c726c_2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a328c726c_0_5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a328c726c_0_5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8.png"/><Relationship Id="rId7" Type="http://schemas.openxmlformats.org/officeDocument/2006/relationships/image" Target="../media/image7.jpg"/><Relationship Id="rId8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Cook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284850" y="1555575"/>
            <a:ext cx="1005000" cy="965700"/>
          </a:xfrm>
          <a:prstGeom prst="roundRect">
            <a:avLst>
              <a:gd fmla="val 50000" name="adj"/>
            </a:avLst>
          </a:prstGeom>
          <a:solidFill>
            <a:srgbClr val="FFDD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284850" y="2636275"/>
            <a:ext cx="1005000" cy="965700"/>
          </a:xfrm>
          <a:prstGeom prst="roundRect">
            <a:avLst>
              <a:gd fmla="val 50000" name="adj"/>
            </a:avLst>
          </a:prstGeom>
          <a:solidFill>
            <a:srgbClr val="2443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284850" y="3716975"/>
            <a:ext cx="1005000" cy="965700"/>
          </a:xfrm>
          <a:prstGeom prst="roundRect">
            <a:avLst>
              <a:gd fmla="val 50000" name="adj"/>
            </a:avLst>
          </a:prstGeom>
          <a:solidFill>
            <a:srgbClr val="F8992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288625" y="1555575"/>
            <a:ext cx="1005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sz="36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>
            <a:off x="288625" y="2636275"/>
            <a:ext cx="1005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sz="36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288625" y="3716975"/>
            <a:ext cx="10050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sz="36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1734900" y="307150"/>
            <a:ext cx="5674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Risk Assessment</a:t>
            </a:r>
            <a:endParaRPr sz="36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6091950" y="1553875"/>
            <a:ext cx="27648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Adding too many extra features overwhelms the team and delays the delivery. This can affect our ability to meet due dates for deliverables as well as affect our team workload.</a:t>
            </a:r>
            <a:endParaRPr sz="10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6091950" y="2635425"/>
            <a:ext cx="27648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Task may take longer to complete than expected due to many unpredictable factors. This could affect our intended schedule and ability to produce timely deliverables. </a:t>
            </a:r>
            <a:endParaRPr sz="10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6091950" y="3706763"/>
            <a:ext cx="27648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Conflicting schedules, illnesses, or personal events and/or responsibilities could delay task completion or decrease our ability to cooperate. This could negatively affect our teams’ schedule and workload. </a:t>
            </a:r>
            <a:endParaRPr sz="10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1648600" y="2636275"/>
            <a:ext cx="40959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2A1FF"/>
                </a:solidFill>
                <a:latin typeface="Inter"/>
                <a:ea typeface="Inter"/>
                <a:cs typeface="Inter"/>
                <a:sym typeface="Inter"/>
              </a:rPr>
              <a:t>Delays</a:t>
            </a:r>
            <a:endParaRPr sz="3600">
              <a:solidFill>
                <a:srgbClr val="92A1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1648600" y="1552438"/>
            <a:ext cx="40959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D04"/>
                </a:solidFill>
                <a:latin typeface="Inter"/>
                <a:ea typeface="Inter"/>
                <a:cs typeface="Inter"/>
                <a:sym typeface="Inter"/>
              </a:rPr>
              <a:t>Scope Creep</a:t>
            </a:r>
            <a:endParaRPr sz="3600">
              <a:solidFill>
                <a:srgbClr val="FFDD0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1648600" y="3707613"/>
            <a:ext cx="40959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8992B"/>
                </a:solidFill>
                <a:latin typeface="Inter"/>
                <a:ea typeface="Inter"/>
                <a:cs typeface="Inter"/>
                <a:sym typeface="Inter"/>
              </a:rPr>
              <a:t>Team Member Availability</a:t>
            </a:r>
            <a:endParaRPr sz="3600">
              <a:solidFill>
                <a:srgbClr val="F8992B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 title="Sebastian Lopez.jpeg"/>
          <p:cNvPicPr preferRelativeResize="0"/>
          <p:nvPr/>
        </p:nvPicPr>
        <p:blipFill rotWithShape="1">
          <a:blip r:embed="rId3">
            <a:alphaModFix/>
          </a:blip>
          <a:srcRect b="709" l="0" r="0" t="709"/>
          <a:stretch/>
        </p:blipFill>
        <p:spPr>
          <a:xfrm>
            <a:off x="6114875" y="2644375"/>
            <a:ext cx="1267800" cy="124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4629754" y="3996213"/>
            <a:ext cx="1246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Nicholas Smit</a:t>
            </a:r>
            <a:endParaRPr sz="10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8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Backend/Infrastructure</a:t>
            </a:r>
            <a:endParaRPr sz="8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6114864" y="3996213"/>
            <a:ext cx="1246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Sebastian Lopez</a:t>
            </a:r>
            <a:endParaRPr sz="10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8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Backend Development</a:t>
            </a:r>
            <a:endParaRPr sz="8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7609899" y="3996213"/>
            <a:ext cx="1246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Stanley Lu</a:t>
            </a:r>
            <a:endParaRPr sz="10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8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SQL Database + Ideation</a:t>
            </a:r>
            <a:endParaRPr sz="8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descr="Default avatar photo placeholder icon. Grey profile picture. Business man (Provided by Getty Images)" id="144" name="Google Shape;144;p14"/>
          <p:cNvPicPr preferRelativeResize="0"/>
          <p:nvPr/>
        </p:nvPicPr>
        <p:blipFill rotWithShape="1">
          <a:blip r:embed="rId4">
            <a:alphaModFix/>
          </a:blip>
          <a:srcRect b="179" l="0" r="0" t="179"/>
          <a:stretch/>
        </p:blipFill>
        <p:spPr>
          <a:xfrm>
            <a:off x="7593850" y="294175"/>
            <a:ext cx="1257900" cy="1253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145" name="Google Shape;145;p14" title="Ben Oz Profile Photo.jpeg"/>
          <p:cNvPicPr preferRelativeResize="0"/>
          <p:nvPr/>
        </p:nvPicPr>
        <p:blipFill rotWithShape="1">
          <a:blip r:embed="rId5">
            <a:alphaModFix/>
          </a:blip>
          <a:srcRect b="179" l="0" r="0" t="179"/>
          <a:stretch/>
        </p:blipFill>
        <p:spPr>
          <a:xfrm>
            <a:off x="6114875" y="294225"/>
            <a:ext cx="1257900" cy="1253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4629754" y="1649513"/>
            <a:ext cx="1246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Darell Isaac Sam</a:t>
            </a:r>
            <a:endParaRPr sz="10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8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Web App Backend + Mobile App</a:t>
            </a:r>
            <a:endParaRPr sz="8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6114864" y="1649513"/>
            <a:ext cx="1246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Ben Oz Elhadad</a:t>
            </a:r>
            <a:endParaRPr sz="10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8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UX/UI</a:t>
            </a:r>
            <a:endParaRPr sz="8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7602257" y="1649513"/>
            <a:ext cx="1246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David Lucero</a:t>
            </a:r>
            <a:endParaRPr sz="10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800">
                <a:solidFill>
                  <a:srgbClr val="FAFAFA"/>
                </a:solidFill>
                <a:latin typeface="Inter Medium"/>
                <a:ea typeface="Inter Medium"/>
                <a:cs typeface="Inter Medium"/>
                <a:sym typeface="Inter Medium"/>
              </a:rPr>
              <a:t>Docs/QA</a:t>
            </a:r>
            <a:endParaRPr sz="800">
              <a:solidFill>
                <a:srgbClr val="FAFAFA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368875" y="1494575"/>
            <a:ext cx="34725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Meet The Team</a:t>
            </a:r>
            <a:endParaRPr sz="36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0" name="Google Shape;150;p14" title="Screenshot 2025-08-29 at 1.13.51 PM.png"/>
          <p:cNvPicPr preferRelativeResize="0"/>
          <p:nvPr/>
        </p:nvPicPr>
        <p:blipFill rotWithShape="1">
          <a:blip r:embed="rId6">
            <a:alphaModFix/>
          </a:blip>
          <a:srcRect b="0" l="7389" r="7380" t="0"/>
          <a:stretch/>
        </p:blipFill>
        <p:spPr>
          <a:xfrm>
            <a:off x="4629750" y="297525"/>
            <a:ext cx="1257900" cy="12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 title="Nicky - 14.jpg"/>
          <p:cNvPicPr preferRelativeResize="0"/>
          <p:nvPr/>
        </p:nvPicPr>
        <p:blipFill rotWithShape="1">
          <a:blip r:embed="rId7">
            <a:alphaModFix/>
          </a:blip>
          <a:srcRect b="56554" l="21210" r="25202" t="7968"/>
          <a:stretch/>
        </p:blipFill>
        <p:spPr>
          <a:xfrm>
            <a:off x="4629750" y="2639878"/>
            <a:ext cx="12678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 title="Stanley Lu LinkedIn Photo.jpeg"/>
          <p:cNvPicPr preferRelativeResize="0"/>
          <p:nvPr/>
        </p:nvPicPr>
        <p:blipFill rotWithShape="1">
          <a:blip r:embed="rId8">
            <a:alphaModFix/>
          </a:blip>
          <a:srcRect b="327" l="0" r="0" t="317"/>
          <a:stretch/>
        </p:blipFill>
        <p:spPr>
          <a:xfrm>
            <a:off x="7598799" y="2644375"/>
            <a:ext cx="1257902" cy="124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/>
          <p:nvPr/>
        </p:nvSpPr>
        <p:spPr>
          <a:xfrm>
            <a:off x="328675" y="3101925"/>
            <a:ext cx="27732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Pseudocode Warriors</a:t>
            </a:r>
            <a:endParaRPr sz="36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/>
        </p:nvSpPr>
        <p:spPr>
          <a:xfrm>
            <a:off x="5078475" y="87871"/>
            <a:ext cx="33690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Description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5078475" y="739650"/>
            <a:ext cx="3732600" cy="4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Overview: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 recipe planner web app built with FastAPI + HTML/CSS</a:t>
            </a:r>
            <a:br>
              <a:rPr b="1" lang="en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Users add what’s in their fridge/pantry</a:t>
            </a:r>
            <a:br>
              <a:rPr b="1" lang="en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The app suggests recipes you can cook now</a:t>
            </a:r>
            <a:br>
              <a:rPr b="1" lang="en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Auto-generate a Smart Grocery List if missing key ingredients for the recipe</a:t>
            </a:r>
            <a:br>
              <a:rPr b="1" lang="en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Recipes include step-by-step instructions as well as optional videos.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op view of different fruits and vegetables" id="160" name="Google Shape;160;p15"/>
          <p:cNvPicPr preferRelativeResize="0"/>
          <p:nvPr/>
        </p:nvPicPr>
        <p:blipFill rotWithShape="1">
          <a:blip r:embed="rId3">
            <a:alphaModFix/>
          </a:blip>
          <a:srcRect b="0" l="26388" r="30945" t="0"/>
          <a:stretch/>
        </p:blipFill>
        <p:spPr>
          <a:xfrm>
            <a:off x="1316375" y="676680"/>
            <a:ext cx="3369001" cy="3790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Functions</a:t>
            </a:r>
            <a:endParaRPr/>
          </a:p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1240825" y="895650"/>
            <a:ext cx="7404000" cy="3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9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3"/>
              <a:buChar char="●"/>
            </a:pPr>
            <a:r>
              <a:rPr b="1" lang="en" sz="1202" u="sng"/>
              <a:t>Recipe Management</a:t>
            </a:r>
            <a:endParaRPr b="1" sz="1202" u="sng"/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Browse/search recipes (title, ingredient, tag).</a:t>
            </a:r>
            <a:br>
              <a:rPr lang="en" sz="1017">
                <a:latin typeface="Arial"/>
                <a:ea typeface="Arial"/>
                <a:cs typeface="Arial"/>
                <a:sym typeface="Arial"/>
              </a:rPr>
            </a:br>
            <a:endParaRPr sz="1017"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Recipes include: title, description, servings, total time, ingredients, steps.</a:t>
            </a:r>
            <a:endParaRPr sz="1017"/>
          </a:p>
          <a:p>
            <a:pPr indent="-3049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3"/>
              <a:buChar char="●"/>
            </a:pPr>
            <a:r>
              <a:rPr b="1" lang="en" sz="1202" u="sng"/>
              <a:t>Instructional Support</a:t>
            </a:r>
            <a:endParaRPr b="1" sz="1202" u="sng"/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Step-by-step page (ordered steps).</a:t>
            </a:r>
            <a:br>
              <a:rPr lang="en" sz="1017">
                <a:latin typeface="Arial"/>
                <a:ea typeface="Arial"/>
                <a:cs typeface="Arial"/>
                <a:sym typeface="Arial"/>
              </a:rPr>
            </a:br>
            <a:endParaRPr sz="1017"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Optional video</a:t>
            </a:r>
            <a:r>
              <a:rPr b="1" lang="en" sz="1017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17">
                <a:latin typeface="Arial"/>
                <a:ea typeface="Arial"/>
                <a:cs typeface="Arial"/>
                <a:sym typeface="Arial"/>
              </a:rPr>
              <a:t>embed.</a:t>
            </a:r>
            <a:endParaRPr sz="1017"/>
          </a:p>
          <a:p>
            <a:pPr indent="-3049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3"/>
              <a:buChar char="●"/>
            </a:pPr>
            <a:r>
              <a:rPr b="1" lang="en" sz="1202" u="sng"/>
              <a:t>Smart Grocery List</a:t>
            </a:r>
            <a:endParaRPr b="1" sz="1202" u="sng"/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When choosing a recipe, missing ingredients will be marked.</a:t>
            </a:r>
            <a:br>
              <a:rPr lang="en" sz="1017">
                <a:latin typeface="Arial"/>
                <a:ea typeface="Arial"/>
                <a:cs typeface="Arial"/>
                <a:sym typeface="Arial"/>
              </a:rPr>
            </a:br>
            <a:endParaRPr sz="1017"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List is exportable.</a:t>
            </a:r>
            <a:br>
              <a:rPr lang="en" sz="1017">
                <a:latin typeface="Arial"/>
                <a:ea typeface="Arial"/>
                <a:cs typeface="Arial"/>
                <a:sym typeface="Arial"/>
              </a:rPr>
            </a:br>
            <a:endParaRPr sz="1017"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User marks “Purchased” to update.</a:t>
            </a:r>
            <a:endParaRPr sz="1017"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3"/>
              <a:buChar char="●"/>
            </a:pPr>
            <a:r>
              <a:rPr b="1" lang="en" sz="1202" u="sng"/>
              <a:t>Pantry</a:t>
            </a:r>
            <a:endParaRPr b="1" sz="1202" u="sng"/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Users maintain a saved pantry in the app.</a:t>
            </a:r>
            <a:br>
              <a:rPr lang="en" sz="1017">
                <a:latin typeface="Arial"/>
                <a:ea typeface="Arial"/>
                <a:cs typeface="Arial"/>
                <a:sym typeface="Arial"/>
              </a:rPr>
            </a:br>
            <a:endParaRPr sz="1017"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Simple add/remove with quantities optional.</a:t>
            </a:r>
            <a:br>
              <a:rPr lang="en" sz="1017">
                <a:latin typeface="Arial"/>
                <a:ea typeface="Arial"/>
                <a:cs typeface="Arial"/>
                <a:sym typeface="Arial"/>
              </a:rPr>
            </a:br>
            <a:endParaRPr sz="1017"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Used by search (“show what I can cook now”).</a:t>
            </a:r>
            <a:endParaRPr sz="101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Features</a:t>
            </a:r>
            <a:endParaRPr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297500" y="1307850"/>
            <a:ext cx="70389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Low Effort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Scale servings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Favorites/Bookmarks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Tags/Filters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Moderate/High Effort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Cooking Mode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display instructions one step at a time.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017">
                <a:latin typeface="Arial"/>
                <a:ea typeface="Arial"/>
                <a:cs typeface="Arial"/>
                <a:sym typeface="Arial"/>
              </a:rPr>
              <a:t>Users can submit new recipes that appear only after approval.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/>
          <p:nvPr/>
        </p:nvSpPr>
        <p:spPr>
          <a:xfrm>
            <a:off x="2456700" y="4267600"/>
            <a:ext cx="1599900" cy="416100"/>
          </a:xfrm>
          <a:prstGeom prst="roundRect">
            <a:avLst>
              <a:gd fmla="val 0" name="adj"/>
            </a:avLst>
          </a:prstGeom>
          <a:solidFill>
            <a:srgbClr val="2443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September 21</a:t>
            </a:r>
            <a:endParaRPr sz="10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4056781" y="4267600"/>
            <a:ext cx="1599900" cy="416100"/>
          </a:xfrm>
          <a:prstGeom prst="roundRect">
            <a:avLst>
              <a:gd fmla="val 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November 2</a:t>
            </a:r>
            <a:endParaRPr sz="10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5656804" y="4267600"/>
            <a:ext cx="1599900" cy="416100"/>
          </a:xfrm>
          <a:prstGeom prst="roundRect">
            <a:avLst>
              <a:gd fmla="val 0" name="adj"/>
            </a:avLst>
          </a:prstGeom>
          <a:solidFill>
            <a:srgbClr val="F899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November 16</a:t>
            </a:r>
            <a:endParaRPr sz="1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7256827" y="4267600"/>
            <a:ext cx="1599900" cy="416100"/>
          </a:xfrm>
          <a:prstGeom prst="roundRect">
            <a:avLst>
              <a:gd fmla="val 0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November 23</a:t>
            </a:r>
            <a:endParaRPr sz="10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2651475" y="2186350"/>
            <a:ext cx="1520100" cy="416100"/>
          </a:xfrm>
          <a:prstGeom prst="roundRect">
            <a:avLst>
              <a:gd fmla="val 0" name="adj"/>
            </a:avLst>
          </a:prstGeom>
          <a:solidFill>
            <a:srgbClr val="244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6451125" y="3018850"/>
            <a:ext cx="2243100" cy="416100"/>
          </a:xfrm>
          <a:prstGeom prst="roundRect">
            <a:avLst>
              <a:gd fmla="val 0" name="adj"/>
            </a:avLst>
          </a:prstGeom>
          <a:solidFill>
            <a:srgbClr val="F899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A chart showing when tasks need to be started and completed across a ten-week period. " id="183" name="Google Shape;183;p18"/>
          <p:cNvSpPr/>
          <p:nvPr/>
        </p:nvSpPr>
        <p:spPr>
          <a:xfrm>
            <a:off x="1442875" y="1753775"/>
            <a:ext cx="1189500" cy="416100"/>
          </a:xfrm>
          <a:prstGeom prst="roundRect">
            <a:avLst>
              <a:gd fmla="val 0" name="adj"/>
            </a:avLst>
          </a:prstGeom>
          <a:solidFill>
            <a:srgbClr val="FFDD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4171574" y="2594275"/>
            <a:ext cx="3571800" cy="416100"/>
          </a:xfrm>
          <a:prstGeom prst="roundRect">
            <a:avLst>
              <a:gd fmla="val 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18"/>
          <p:cNvSpPr/>
          <p:nvPr/>
        </p:nvSpPr>
        <p:spPr>
          <a:xfrm flipH="1">
            <a:off x="8703300" y="3407875"/>
            <a:ext cx="440700" cy="471000"/>
          </a:xfrm>
          <a:prstGeom prst="roundRect">
            <a:avLst>
              <a:gd fmla="val 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6" name="Google Shape;186;p18"/>
          <p:cNvGrpSpPr/>
          <p:nvPr/>
        </p:nvGrpSpPr>
        <p:grpSpPr>
          <a:xfrm>
            <a:off x="283850" y="1753728"/>
            <a:ext cx="8575500" cy="2941298"/>
            <a:chOff x="283850" y="1770106"/>
            <a:chExt cx="8575500" cy="2913619"/>
          </a:xfrm>
        </p:grpSpPr>
        <p:cxnSp>
          <p:nvCxnSpPr>
            <p:cNvPr id="187" name="Google Shape;187;p18"/>
            <p:cNvCxnSpPr/>
            <p:nvPr/>
          </p:nvCxnSpPr>
          <p:spPr>
            <a:xfrm>
              <a:off x="283850" y="2186337"/>
              <a:ext cx="857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283850" y="1770106"/>
              <a:ext cx="857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8"/>
            <p:cNvCxnSpPr/>
            <p:nvPr/>
          </p:nvCxnSpPr>
          <p:spPr>
            <a:xfrm>
              <a:off x="283850" y="3018800"/>
              <a:ext cx="857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18"/>
            <p:cNvCxnSpPr/>
            <p:nvPr/>
          </p:nvCxnSpPr>
          <p:spPr>
            <a:xfrm>
              <a:off x="283850" y="2602569"/>
              <a:ext cx="857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283850" y="3851262"/>
              <a:ext cx="857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283850" y="3435031"/>
              <a:ext cx="857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18"/>
            <p:cNvCxnSpPr/>
            <p:nvPr/>
          </p:nvCxnSpPr>
          <p:spPr>
            <a:xfrm>
              <a:off x="283850" y="4683725"/>
              <a:ext cx="857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18"/>
            <p:cNvCxnSpPr/>
            <p:nvPr/>
          </p:nvCxnSpPr>
          <p:spPr>
            <a:xfrm>
              <a:off x="283850" y="4267494"/>
              <a:ext cx="8575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5" name="Google Shape;195;p18"/>
          <p:cNvSpPr txBox="1"/>
          <p:nvPr/>
        </p:nvSpPr>
        <p:spPr>
          <a:xfrm>
            <a:off x="284697" y="1770109"/>
            <a:ext cx="940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Deliverable 1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284697" y="2186342"/>
            <a:ext cx="940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Deliverable 2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284697" y="2602576"/>
            <a:ext cx="940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Deliverable 3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284697" y="3018798"/>
            <a:ext cx="940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Deliverable 4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284697" y="3435032"/>
            <a:ext cx="940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Deliverable 5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186897" y="4294749"/>
            <a:ext cx="940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Due Dates</a:t>
            </a:r>
            <a:endParaRPr sz="9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2456700" y="1142675"/>
            <a:ext cx="6639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September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5102792" y="1142675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October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7743225" y="1142675"/>
            <a:ext cx="548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November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2456700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1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3120665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2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3781374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3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4442083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4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5102792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5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5763500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6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6424209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7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7084918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8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7743225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9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8406336" y="1503713"/>
            <a:ext cx="440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Week 10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14" name="Google Shape;214;p18"/>
          <p:cNvCxnSpPr/>
          <p:nvPr/>
        </p:nvCxnSpPr>
        <p:spPr>
          <a:xfrm>
            <a:off x="2456700" y="1337026"/>
            <a:ext cx="25719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18"/>
          <p:cNvCxnSpPr/>
          <p:nvPr/>
        </p:nvCxnSpPr>
        <p:spPr>
          <a:xfrm>
            <a:off x="5102792" y="1337025"/>
            <a:ext cx="25626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18"/>
          <p:cNvCxnSpPr/>
          <p:nvPr/>
        </p:nvCxnSpPr>
        <p:spPr>
          <a:xfrm>
            <a:off x="7743225" y="1337025"/>
            <a:ext cx="1114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18"/>
          <p:cNvSpPr txBox="1"/>
          <p:nvPr/>
        </p:nvSpPr>
        <p:spPr>
          <a:xfrm>
            <a:off x="8308150" y="4782125"/>
            <a:ext cx="5487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6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1359650" y="257550"/>
            <a:ext cx="6423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Gantt Chart</a:t>
            </a:r>
            <a:endParaRPr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856625" y="4267475"/>
            <a:ext cx="1599900" cy="416100"/>
          </a:xfrm>
          <a:prstGeom prst="roundRect">
            <a:avLst>
              <a:gd fmla="val 0" name="adj"/>
            </a:avLst>
          </a:prstGeom>
          <a:solidFill>
            <a:srgbClr val="FFDD0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September 1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title"/>
          </p:nvPr>
        </p:nvSpPr>
        <p:spPr>
          <a:xfrm>
            <a:off x="284375" y="2044475"/>
            <a:ext cx="3726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PERT Chart</a:t>
            </a:r>
            <a:endParaRPr/>
          </a:p>
        </p:txBody>
      </p:sp>
      <p:pic>
        <p:nvPicPr>
          <p:cNvPr id="225" name="Google Shape;225;p19" title="PERT_chart_darkmode_detai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575" y="152400"/>
            <a:ext cx="37890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/>
        </p:nvSpPr>
        <p:spPr>
          <a:xfrm>
            <a:off x="1085425" y="283275"/>
            <a:ext cx="4491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RACI Matrix Project Management</a:t>
            </a:r>
            <a:endParaRPr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6086100" y="283275"/>
            <a:ext cx="27708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is a RACI diagram. It shows which roles are responsible, accountable, consulted, or informed at each stage of the project.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2" name="Google Shape;232;p20"/>
          <p:cNvGrpSpPr/>
          <p:nvPr/>
        </p:nvGrpSpPr>
        <p:grpSpPr>
          <a:xfrm>
            <a:off x="285975" y="1555575"/>
            <a:ext cx="8572050" cy="2939200"/>
            <a:chOff x="284850" y="2173250"/>
            <a:chExt cx="8572050" cy="2939200"/>
          </a:xfrm>
        </p:grpSpPr>
        <p:cxnSp>
          <p:nvCxnSpPr>
            <p:cNvPr id="233" name="Google Shape;233;p20"/>
            <p:cNvCxnSpPr/>
            <p:nvPr/>
          </p:nvCxnSpPr>
          <p:spPr>
            <a:xfrm>
              <a:off x="284850" y="2173250"/>
              <a:ext cx="2056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20"/>
            <p:cNvCxnSpPr/>
            <p:nvPr/>
          </p:nvCxnSpPr>
          <p:spPr>
            <a:xfrm>
              <a:off x="295825" y="5112450"/>
              <a:ext cx="2056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" name="Google Shape;235;p20"/>
            <p:cNvSpPr/>
            <p:nvPr/>
          </p:nvSpPr>
          <p:spPr>
            <a:xfrm>
              <a:off x="284856" y="2378350"/>
              <a:ext cx="296700" cy="296700"/>
            </a:xfrm>
            <a:prstGeom prst="ellipse">
              <a:avLst/>
            </a:prstGeom>
            <a:solidFill>
              <a:srgbClr val="2443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AFAFA"/>
                  </a:solidFill>
                  <a:latin typeface="Inter"/>
                  <a:ea typeface="Inter"/>
                  <a:cs typeface="Inter"/>
                  <a:sym typeface="Inter"/>
                </a:rPr>
                <a:t>R</a:t>
              </a:r>
              <a:endParaRPr sz="12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284850" y="2725644"/>
              <a:ext cx="296700" cy="296700"/>
            </a:xfrm>
            <a:prstGeom prst="ellipse">
              <a:avLst/>
            </a:prstGeom>
            <a:solidFill>
              <a:srgbClr val="92A1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A</a:t>
              </a:r>
              <a:endParaRPr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284866" y="3072938"/>
              <a:ext cx="296700" cy="296700"/>
            </a:xfrm>
            <a:prstGeom prst="ellipse">
              <a:avLst/>
            </a:prstGeom>
            <a:solidFill>
              <a:srgbClr val="F8992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</a:t>
              </a:r>
              <a:endParaRPr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84860" y="3420232"/>
              <a:ext cx="296700" cy="296700"/>
            </a:xfrm>
            <a:prstGeom prst="ellipse">
              <a:avLst/>
            </a:prstGeom>
            <a:solidFill>
              <a:srgbClr val="FFDD0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I</a:t>
              </a:r>
              <a:endParaRPr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9" name="Google Shape;239;p20"/>
            <p:cNvSpPr txBox="1"/>
            <p:nvPr/>
          </p:nvSpPr>
          <p:spPr>
            <a:xfrm>
              <a:off x="682069" y="2411950"/>
              <a:ext cx="1283700" cy="13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18287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Responsible</a:t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Accountable</a:t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Consulted</a:t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Informed</a:t>
              </a: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40" name="Google Shape;240;p20"/>
            <p:cNvGrpSpPr/>
            <p:nvPr/>
          </p:nvGrpSpPr>
          <p:grpSpPr>
            <a:xfrm>
              <a:off x="2456700" y="2173250"/>
              <a:ext cx="6400200" cy="2510475"/>
              <a:chOff x="2456700" y="2173250"/>
              <a:chExt cx="6400200" cy="2510475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209893" y="3760300"/>
                <a:ext cx="345900" cy="345900"/>
              </a:xfrm>
              <a:prstGeom prst="ellipse">
                <a:avLst/>
              </a:prstGeom>
              <a:solidFill>
                <a:srgbClr val="92A1F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A</a:t>
                </a:r>
                <a:endParaRPr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5483861" y="2750800"/>
                <a:ext cx="345900" cy="345900"/>
              </a:xfrm>
              <a:prstGeom prst="ellipse">
                <a:avLst/>
              </a:prstGeom>
              <a:solidFill>
                <a:srgbClr val="F8992B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</a:t>
                </a:r>
                <a:endParaRPr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6762849" y="2750800"/>
                <a:ext cx="345900" cy="345900"/>
              </a:xfrm>
              <a:prstGeom prst="ellipse">
                <a:avLst/>
              </a:prstGeom>
              <a:solidFill>
                <a:srgbClr val="F8992B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C</a:t>
                </a:r>
                <a:endParaRPr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4209900" y="4265050"/>
                <a:ext cx="345900" cy="345900"/>
              </a:xfrm>
              <a:prstGeom prst="ellipse">
                <a:avLst/>
              </a:prstGeom>
              <a:solidFill>
                <a:srgbClr val="2443F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AFAFA"/>
                    </a:solidFill>
                    <a:latin typeface="Inter"/>
                    <a:ea typeface="Inter"/>
                    <a:cs typeface="Inter"/>
                    <a:sym typeface="Inter"/>
                  </a:rPr>
                  <a:t>R</a:t>
                </a:r>
                <a:endParaRPr>
                  <a:solidFill>
                    <a:srgbClr val="FAFAFA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5486375" y="4265050"/>
                <a:ext cx="345900" cy="345900"/>
              </a:xfrm>
              <a:prstGeom prst="ellipse">
                <a:avLst/>
              </a:prstGeom>
              <a:solidFill>
                <a:srgbClr val="2443F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AFAFA"/>
                    </a:solidFill>
                    <a:latin typeface="Inter"/>
                    <a:ea typeface="Inter"/>
                    <a:cs typeface="Inter"/>
                    <a:sym typeface="Inter"/>
                  </a:rPr>
                  <a:t>R</a:t>
                </a:r>
                <a:endParaRPr>
                  <a:solidFill>
                    <a:srgbClr val="FAFAFA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8041831" y="3760300"/>
                <a:ext cx="345900" cy="345900"/>
              </a:xfrm>
              <a:prstGeom prst="ellipse">
                <a:avLst/>
              </a:prstGeom>
              <a:solidFill>
                <a:srgbClr val="92A1FF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A</a:t>
                </a:r>
                <a:endParaRPr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47" name="Google Shape;247;p20"/>
              <p:cNvCxnSpPr/>
              <p:nvPr/>
            </p:nvCxnSpPr>
            <p:spPr>
              <a:xfrm>
                <a:off x="2456700" y="2675345"/>
                <a:ext cx="64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20"/>
              <p:cNvCxnSpPr/>
              <p:nvPr/>
            </p:nvCxnSpPr>
            <p:spPr>
              <a:xfrm>
                <a:off x="2456700" y="3177440"/>
                <a:ext cx="64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20"/>
              <p:cNvCxnSpPr/>
              <p:nvPr/>
            </p:nvCxnSpPr>
            <p:spPr>
              <a:xfrm>
                <a:off x="2456700" y="3679535"/>
                <a:ext cx="64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20"/>
              <p:cNvCxnSpPr/>
              <p:nvPr/>
            </p:nvCxnSpPr>
            <p:spPr>
              <a:xfrm>
                <a:off x="2456700" y="4181630"/>
                <a:ext cx="64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" name="Google Shape;251;p20"/>
              <p:cNvCxnSpPr/>
              <p:nvPr/>
            </p:nvCxnSpPr>
            <p:spPr>
              <a:xfrm>
                <a:off x="2456700" y="2173250"/>
                <a:ext cx="64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20"/>
              <p:cNvCxnSpPr/>
              <p:nvPr/>
            </p:nvCxnSpPr>
            <p:spPr>
              <a:xfrm>
                <a:off x="2456700" y="4683725"/>
                <a:ext cx="64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3" name="Google Shape;253;p20"/>
              <p:cNvSpPr txBox="1"/>
              <p:nvPr/>
            </p:nvSpPr>
            <p:spPr>
              <a:xfrm>
                <a:off x="6294600" y="2265981"/>
                <a:ext cx="1282200" cy="3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SQL Database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4" name="Google Shape;254;p20"/>
              <p:cNvSpPr txBox="1"/>
              <p:nvPr/>
            </p:nvSpPr>
            <p:spPr>
              <a:xfrm>
                <a:off x="7571175" y="2265981"/>
                <a:ext cx="1282200" cy="3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Docs/QA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5" name="Google Shape;255;p20"/>
              <p:cNvSpPr txBox="1"/>
              <p:nvPr/>
            </p:nvSpPr>
            <p:spPr>
              <a:xfrm>
                <a:off x="5015713" y="2265981"/>
                <a:ext cx="1282200" cy="3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UI/UX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6" name="Google Shape;256;p20"/>
              <p:cNvSpPr txBox="1"/>
              <p:nvPr/>
            </p:nvSpPr>
            <p:spPr>
              <a:xfrm>
                <a:off x="3741738" y="2265981"/>
                <a:ext cx="1282200" cy="3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Backend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descr="A chart showing which team members are responsible, accountable, consulted, and informed in regard to various project phases and tasks. " id="257" name="Google Shape;257;p20"/>
              <p:cNvSpPr txBox="1"/>
              <p:nvPr/>
            </p:nvSpPr>
            <p:spPr>
              <a:xfrm>
                <a:off x="2460263" y="2765545"/>
                <a:ext cx="1282200" cy="3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Deliverable 1</a:t>
                </a:r>
                <a:endParaRPr sz="10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8" name="Google Shape;258;p20"/>
              <p:cNvSpPr txBox="1"/>
              <p:nvPr/>
            </p:nvSpPr>
            <p:spPr>
              <a:xfrm>
                <a:off x="2460263" y="3265120"/>
                <a:ext cx="1282200" cy="3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Deliverable 2</a:t>
                </a:r>
                <a:endParaRPr sz="10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9" name="Google Shape;259;p20"/>
              <p:cNvSpPr txBox="1"/>
              <p:nvPr/>
            </p:nvSpPr>
            <p:spPr>
              <a:xfrm>
                <a:off x="2460263" y="3768026"/>
                <a:ext cx="1282200" cy="3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Deliverable 3</a:t>
                </a:r>
                <a:endParaRPr sz="10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0" name="Google Shape;260;p20"/>
              <p:cNvSpPr txBox="1"/>
              <p:nvPr/>
            </p:nvSpPr>
            <p:spPr>
              <a:xfrm>
                <a:off x="2460263" y="4270931"/>
                <a:ext cx="1282200" cy="34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Deliverable 4</a:t>
                </a:r>
                <a:endParaRPr sz="10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61" name="Google Shape;261;p20"/>
          <p:cNvGrpSpPr/>
          <p:nvPr/>
        </p:nvGrpSpPr>
        <p:grpSpPr>
          <a:xfrm>
            <a:off x="2456700" y="4076100"/>
            <a:ext cx="6400200" cy="418675"/>
            <a:chOff x="2456700" y="4265050"/>
            <a:chExt cx="6400200" cy="418675"/>
          </a:xfrm>
        </p:grpSpPr>
        <p:sp>
          <p:nvSpPr>
            <p:cNvPr id="262" name="Google Shape;262;p20"/>
            <p:cNvSpPr/>
            <p:nvPr/>
          </p:nvSpPr>
          <p:spPr>
            <a:xfrm>
              <a:off x="4209900" y="4265050"/>
              <a:ext cx="345900" cy="345900"/>
            </a:xfrm>
            <a:prstGeom prst="ellipse">
              <a:avLst/>
            </a:prstGeom>
            <a:solidFill>
              <a:srgbClr val="2443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AFAFA"/>
                  </a:solidFill>
                  <a:latin typeface="Inter"/>
                  <a:ea typeface="Inter"/>
                  <a:cs typeface="Inter"/>
                  <a:sym typeface="Inter"/>
                </a:rPr>
                <a:t>R</a:t>
              </a:r>
              <a:endParaRPr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5486375" y="4265050"/>
              <a:ext cx="345900" cy="345900"/>
            </a:xfrm>
            <a:prstGeom prst="ellipse">
              <a:avLst/>
            </a:prstGeom>
            <a:solidFill>
              <a:srgbClr val="2443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AFAFA"/>
                  </a:solidFill>
                  <a:latin typeface="Inter"/>
                  <a:ea typeface="Inter"/>
                  <a:cs typeface="Inter"/>
                  <a:sym typeface="Inter"/>
                </a:rPr>
                <a:t>R</a:t>
              </a:r>
              <a:endParaRPr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038525" y="4265725"/>
              <a:ext cx="345900" cy="345900"/>
            </a:xfrm>
            <a:prstGeom prst="ellipse">
              <a:avLst/>
            </a:prstGeom>
            <a:solidFill>
              <a:srgbClr val="2443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AFAFA"/>
                  </a:solidFill>
                  <a:latin typeface="Inter"/>
                  <a:ea typeface="Inter"/>
                  <a:cs typeface="Inter"/>
                  <a:sym typeface="Inter"/>
                </a:rPr>
                <a:t>R</a:t>
              </a:r>
              <a:endParaRPr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65" name="Google Shape;265;p20"/>
            <p:cNvCxnSpPr/>
            <p:nvPr/>
          </p:nvCxnSpPr>
          <p:spPr>
            <a:xfrm>
              <a:off x="2456700" y="4683725"/>
              <a:ext cx="6400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20"/>
            <p:cNvSpPr txBox="1"/>
            <p:nvPr/>
          </p:nvSpPr>
          <p:spPr>
            <a:xfrm>
              <a:off x="2460263" y="4270931"/>
              <a:ext cx="12822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Deliverable 5</a:t>
              </a:r>
              <a:endPara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67" name="Google Shape;267;p20"/>
          <p:cNvSpPr/>
          <p:nvPr/>
        </p:nvSpPr>
        <p:spPr>
          <a:xfrm>
            <a:off x="4226111" y="2119275"/>
            <a:ext cx="345900" cy="345900"/>
          </a:xfrm>
          <a:prstGeom prst="ellipse">
            <a:avLst/>
          </a:prstGeom>
          <a:solidFill>
            <a:srgbClr val="F8992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4226100" y="2636275"/>
            <a:ext cx="345900" cy="345900"/>
          </a:xfrm>
          <a:prstGeom prst="ellipse">
            <a:avLst/>
          </a:prstGeom>
          <a:solidFill>
            <a:srgbClr val="2443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8041049" y="2119275"/>
            <a:ext cx="345900" cy="345900"/>
          </a:xfrm>
          <a:prstGeom prst="ellipse">
            <a:avLst/>
          </a:prstGeom>
          <a:solidFill>
            <a:srgbClr val="F8992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5483849" y="2636275"/>
            <a:ext cx="345900" cy="345900"/>
          </a:xfrm>
          <a:prstGeom prst="ellipse">
            <a:avLst/>
          </a:prstGeom>
          <a:solidFill>
            <a:srgbClr val="F8992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6762450" y="2636275"/>
            <a:ext cx="345900" cy="345900"/>
          </a:xfrm>
          <a:prstGeom prst="ellipse">
            <a:avLst/>
          </a:prstGeom>
          <a:solidFill>
            <a:srgbClr val="2443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8041056" y="2636275"/>
            <a:ext cx="345900" cy="345900"/>
          </a:xfrm>
          <a:prstGeom prst="ellipse">
            <a:avLst/>
          </a:prstGeom>
          <a:solidFill>
            <a:srgbClr val="92A1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5483850" y="3154325"/>
            <a:ext cx="345900" cy="345900"/>
          </a:xfrm>
          <a:prstGeom prst="ellipse">
            <a:avLst/>
          </a:prstGeom>
          <a:solidFill>
            <a:srgbClr val="2443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8041056" y="3658775"/>
            <a:ext cx="345900" cy="345900"/>
          </a:xfrm>
          <a:prstGeom prst="ellipse">
            <a:avLst/>
          </a:prstGeom>
          <a:solidFill>
            <a:srgbClr val="92A1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6762450" y="4112488"/>
            <a:ext cx="345900" cy="345900"/>
          </a:xfrm>
          <a:prstGeom prst="ellipse">
            <a:avLst/>
          </a:prstGeom>
          <a:solidFill>
            <a:srgbClr val="2443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6762442" y="3633413"/>
            <a:ext cx="345900" cy="345900"/>
          </a:xfrm>
          <a:prstGeom prst="ellipse">
            <a:avLst/>
          </a:prstGeom>
          <a:solidFill>
            <a:srgbClr val="FFDD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6762450" y="3154325"/>
            <a:ext cx="345900" cy="345900"/>
          </a:xfrm>
          <a:prstGeom prst="ellipse">
            <a:avLst/>
          </a:prstGeom>
          <a:solidFill>
            <a:srgbClr val="2443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endParaRPr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Google Shape;282;p21"/>
          <p:cNvGraphicFramePr/>
          <p:nvPr/>
        </p:nvGraphicFramePr>
        <p:xfrm>
          <a:off x="533400" y="63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{B2D436CC-E18F-429A-BE1F-BD0AEE04497D}</a:tableStyleId>
              </a:tblPr>
              <a:tblGrid>
                <a:gridCol w="952500"/>
                <a:gridCol w="1628775"/>
                <a:gridCol w="1200150"/>
                <a:gridCol w="952500"/>
                <a:gridCol w="1304925"/>
                <a:gridCol w="2038350"/>
              </a:tblGrid>
              <a:tr h="200025">
                <a:tc grid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Risk Management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Risks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Description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Likelihood of Risk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Severity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Affected Areas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Mitigation Action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Scope Creep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Adding too many extra features overwhelms the team and delays the delivery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Schedule and overall team workload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Lock scope to core functions. Leave other features as possible additions after </a:t>
                      </a:r>
                      <a:r>
                        <a:rPr lang="en" sz="1000"/>
                        <a:t>completing</a:t>
                      </a:r>
                      <a:r>
                        <a:rPr lang="en" sz="1000"/>
                        <a:t> the necessary work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0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Skills Gaps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Team members could have differing levels of programming causing mismatch between frontend and backend development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Low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Medium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Functionality and Quality of the product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QA </a:t>
                      </a:r>
                      <a:r>
                        <a:rPr lang="en" sz="1000"/>
                        <a:t>testing</a:t>
                      </a:r>
                      <a:r>
                        <a:rPr lang="en" sz="1000"/>
                        <a:t> each other's work for uniformity and functionality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Delays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Tasks take longer to complete than expected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Medium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Schedule and Deliverables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Weekly milestones. Using Trello effectively for tasks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0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Team member </a:t>
                      </a:r>
                      <a:r>
                        <a:rPr lang="en" sz="1000"/>
                        <a:t>Availability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Conflicting</a:t>
                      </a:r>
                      <a:r>
                        <a:rPr lang="en" sz="1000"/>
                        <a:t> schedules, </a:t>
                      </a:r>
                      <a:r>
                        <a:rPr lang="en" sz="1000"/>
                        <a:t>illness</a:t>
                      </a:r>
                      <a:r>
                        <a:rPr lang="en" sz="1000"/>
                        <a:t>, or personal events could delay tasks completion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Medium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Schedule and Team Workload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Make a clear distinction in </a:t>
                      </a:r>
                      <a:r>
                        <a:rPr lang="en" sz="1000"/>
                        <a:t>responsibilities</a:t>
                      </a:r>
                      <a:r>
                        <a:rPr lang="en" sz="1000"/>
                        <a:t>. Communicate as quickly as possible if </a:t>
                      </a:r>
                      <a:r>
                        <a:rPr lang="en" sz="1000"/>
                        <a:t>unforeseen</a:t>
                      </a:r>
                      <a:r>
                        <a:rPr lang="en" sz="1000"/>
                        <a:t> events occur to ensure workflow is not disrupted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Version Control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Merge conflicts or code overwritten/lost if Git workflow is not aligned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Medium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Productivity and Stability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Have weekly merges and checks.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